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9" r:id="rId2"/>
    <p:sldId id="261" r:id="rId3"/>
    <p:sldId id="262" r:id="rId4"/>
    <p:sldId id="263" r:id="rId5"/>
    <p:sldId id="266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92832F5-EA01-48E5-B403-87E193F50680}">
          <p14:sldIdLst>
            <p14:sldId id="259"/>
          </p14:sldIdLst>
        </p14:section>
        <p14:section name="專案概觀" id="{087866C3-7028-482C-8D34-6BF5363FBD75}">
          <p14:sldIdLst>
            <p14:sldId id="261"/>
          </p14:sldIdLst>
        </p14:section>
        <p14:section name="狀態更新" id="{521DEF98-8796-4632-831A-16252E9A6054}">
          <p14:sldIdLst>
            <p14:sldId id="262"/>
            <p14:sldId id="263"/>
          </p14:sldIdLst>
        </p14:section>
        <p14:section name="時刻表" id="{CF24EBA6-C924-424D-AC31-A4B9992A87E0}">
          <p14:sldIdLst>
            <p14:sldId id="266"/>
          </p14:sldIdLst>
        </p14:section>
        <p14:section name="下一步和交辦事項" id="{C24C98EC-938D-4034-8DB8-5E8DBF16E3CB}">
          <p14:sldIdLst>
            <p14:sldId id="267"/>
            <p14:sldId id="268"/>
          </p14:sldIdLst>
        </p14:section>
        <p14:section name="附錄" id="{E35CCD6A-2288-476E-BC93-C75323AE1F32}">
          <p14:sldIdLst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8187" autoAdjust="0"/>
  </p:normalViewPr>
  <p:slideViewPr>
    <p:cSldViewPr>
      <p:cViewPr varScale="1">
        <p:scale>
          <a:sx n="101" d="100"/>
          <a:sy n="101" d="100"/>
        </p:scale>
        <p:origin x="-1116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zh-TW" altLang="en-US" sz="2400" dirty="0" smtClean="0">
              <a:latin typeface="Times New Roman" pitchFamily="18" charset="0"/>
              <a:cs typeface="Times New Roman" pitchFamily="18" charset="0"/>
            </a:rPr>
            <a:t>急難救助</a:t>
          </a:r>
          <a:endParaRPr lang="zh-TW" sz="24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zh-TW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zh-TW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zh-TW" altLang="en-US" sz="2400" dirty="0" smtClean="0">
              <a:latin typeface="Times New Roman" pitchFamily="18" charset="0"/>
              <a:cs typeface="Times New Roman" pitchFamily="18" charset="0"/>
            </a:rPr>
            <a:t>老人關懷</a:t>
          </a:r>
          <a:endParaRPr lang="zh-TW" sz="24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zh-TW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zh-TW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zh-TW" altLang="en-US" sz="2400" dirty="0" smtClean="0">
              <a:latin typeface="Times New Roman" pitchFamily="18" charset="0"/>
              <a:cs typeface="Times New Roman" pitchFamily="18" charset="0"/>
            </a:rPr>
            <a:t>喪葬補助</a:t>
          </a:r>
          <a:endParaRPr lang="zh-TW" sz="24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zh-TW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zh-TW" sz="2800"/>
        </a:p>
      </dgm:t>
    </dgm:pt>
    <dgm:pt modelId="{E731978B-F94B-47D7-AFDE-5668EE8523C9}">
      <dgm:prSet custT="1"/>
      <dgm:spPr/>
      <dgm:t>
        <a:bodyPr/>
        <a:lstStyle/>
        <a:p>
          <a:r>
            <a:rPr lang="zh-TW" altLang="en-US" sz="2800" dirty="0" smtClean="0">
              <a:latin typeface="Times New Roman" pitchFamily="18" charset="0"/>
              <a:cs typeface="Times New Roman" pitchFamily="18" charset="0"/>
            </a:rPr>
            <a:t>其他</a:t>
          </a:r>
          <a:endParaRPr lang="zh-TW" sz="2800" dirty="0">
            <a:latin typeface="Times New Roman" pitchFamily="18" charset="0"/>
            <a:cs typeface="Times New Roman" pitchFamily="18" charset="0"/>
          </a:endParaRPr>
        </a:p>
      </dgm:t>
    </dgm:pt>
    <dgm:pt modelId="{347D0D83-196D-4ACE-95D8-CD164212347B}" type="parTrans" cxnId="{4F7CA4AE-94FE-4378-A583-281ED01F3A26}">
      <dgm:prSet/>
      <dgm:spPr/>
      <dgm:t>
        <a:bodyPr/>
        <a:lstStyle/>
        <a:p>
          <a:endParaRPr lang="zh-TW" sz="2800"/>
        </a:p>
      </dgm:t>
    </dgm:pt>
    <dgm:pt modelId="{EE1B103E-6B40-4F05-8FE6-0D6F6D6931A3}" type="sibTrans" cxnId="{4F7CA4AE-94FE-4378-A583-281ED01F3A26}">
      <dgm:prSet/>
      <dgm:spPr/>
      <dgm:t>
        <a:bodyPr/>
        <a:lstStyle/>
        <a:p>
          <a:endParaRPr lang="zh-TW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372AB35D-7F85-4F08-9397-AA61FB00442A}" type="pres">
      <dgm:prSet presAssocID="{7BF07599-40A3-43F8-B74C-B9C9D197B9C8}" presName="parTxOnly" presStyleLbl="node1" presStyleIdx="0" presStyleCnt="4" custScaleX="118122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zh-TW"/>
        </a:p>
      </dgm:t>
    </dgm:pt>
    <dgm:pt modelId="{43FF70E3-3B35-4DF9-A907-606680DFC178}" type="pres">
      <dgm:prSet presAssocID="{964A18CD-1B5D-4A7E-B182-2927E17348E0}" presName="parTxOnly" presStyleLbl="node1" presStyleIdx="1" presStyleCnt="4" custScaleX="107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zh-TW"/>
        </a:p>
      </dgm:t>
    </dgm:pt>
    <dgm:pt modelId="{40E75915-E9B1-4ABD-839B-3CFD5E25D23D}" type="pres">
      <dgm:prSet presAssocID="{25761703-EE26-4CA8-B049-3F157889CE06}" presName="parTxOnly" presStyleLbl="node1" presStyleIdx="2" presStyleCnt="4" custScaleX="109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3AD7AFE4-5A8A-4232-8024-F2443FC198F5}" type="pres">
      <dgm:prSet presAssocID="{B74F6A51-714F-4AA7-B42B-E7F20847B954}" presName="parTxOnlySpace" presStyleCnt="0"/>
      <dgm:spPr/>
      <dgm:t>
        <a:bodyPr/>
        <a:lstStyle/>
        <a:p>
          <a:endParaRPr lang="zh-TW"/>
        </a:p>
      </dgm:t>
    </dgm:pt>
    <dgm:pt modelId="{D3FAEA15-74EA-44F0-B324-8062485B62BB}" type="pres">
      <dgm:prSet presAssocID="{E731978B-F94B-47D7-AFDE-5668EE8523C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/>
        </a:p>
      </dgm:t>
    </dgm:pt>
  </dgm:ptLst>
  <dgm:cxnLst>
    <dgm:cxn modelId="{FA14256C-D0C1-4AE8-86E1-FCDD98CAED57}" type="presOf" srcId="{7BF07599-40A3-43F8-B74C-B9C9D197B9C8}" destId="{372AB35D-7F85-4F08-9397-AA61FB00442A}" srcOrd="0" destOrd="0" presId="urn:microsoft.com/office/officeart/2005/8/layout/chevron1"/>
    <dgm:cxn modelId="{4F7CA4AE-94FE-4378-A583-281ED01F3A26}" srcId="{8BBD982B-F274-4BA3-8F19-028AA15117A4}" destId="{E731978B-F94B-47D7-AFDE-5668EE8523C9}" srcOrd="3" destOrd="0" parTransId="{347D0D83-196D-4ACE-95D8-CD164212347B}" sibTransId="{EE1B103E-6B40-4F05-8FE6-0D6F6D6931A3}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DC056326-DA74-4287-8DA6-B9ACBF790071}" type="presOf" srcId="{E731978B-F94B-47D7-AFDE-5668EE8523C9}" destId="{D3FAEA15-74EA-44F0-B324-8062485B62BB}" srcOrd="0" destOrd="0" presId="urn:microsoft.com/office/officeart/2005/8/layout/chevron1"/>
    <dgm:cxn modelId="{61E93191-42D8-4310-AABD-F14895C93665}" type="presOf" srcId="{25761703-EE26-4CA8-B049-3F157889CE06}" destId="{40E75915-E9B1-4ABD-839B-3CFD5E25D23D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BD3BC0C-F340-45F1-84AE-4BCFD4CE153D}" type="presOf" srcId="{964A18CD-1B5D-4A7E-B182-2927E17348E0}" destId="{43FF70E3-3B35-4DF9-A907-606680DFC178}" srcOrd="0" destOrd="0" presId="urn:microsoft.com/office/officeart/2005/8/layout/chevron1"/>
    <dgm:cxn modelId="{682E7548-4AF8-4921-B629-7B3FC43AEF53}" type="presOf" srcId="{8BBD982B-F274-4BA3-8F19-028AA15117A4}" destId="{83BF0D0E-CEE2-4D71-A59A-24428141268C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280D22C6-B6D2-4FD3-9121-2EFE14CE7E5B}" type="presParOf" srcId="{83BF0D0E-CEE2-4D71-A59A-24428141268C}" destId="{372AB35D-7F85-4F08-9397-AA61FB00442A}" srcOrd="0" destOrd="0" presId="urn:microsoft.com/office/officeart/2005/8/layout/chevron1"/>
    <dgm:cxn modelId="{83DC8695-2CAB-4356-AF12-3890FCC37D91}" type="presParOf" srcId="{83BF0D0E-CEE2-4D71-A59A-24428141268C}" destId="{1F777585-BE73-4FF0-B2F3-AF881F23F55D}" srcOrd="1" destOrd="0" presId="urn:microsoft.com/office/officeart/2005/8/layout/chevron1"/>
    <dgm:cxn modelId="{E1FB86A3-FC17-4D1C-A8E8-927A844C29BA}" type="presParOf" srcId="{83BF0D0E-CEE2-4D71-A59A-24428141268C}" destId="{43FF70E3-3B35-4DF9-A907-606680DFC178}" srcOrd="2" destOrd="0" presId="urn:microsoft.com/office/officeart/2005/8/layout/chevron1"/>
    <dgm:cxn modelId="{F99CD650-CFFC-4CDB-996A-F855E8179997}" type="presParOf" srcId="{83BF0D0E-CEE2-4D71-A59A-24428141268C}" destId="{9A80ACDF-AC15-4B39-99F9-7A6A02E1B5CD}" srcOrd="3" destOrd="0" presId="urn:microsoft.com/office/officeart/2005/8/layout/chevron1"/>
    <dgm:cxn modelId="{C6FA9EBA-14A9-48E5-B9BB-DA02EF6648A3}" type="presParOf" srcId="{83BF0D0E-CEE2-4D71-A59A-24428141268C}" destId="{40E75915-E9B1-4ABD-839B-3CFD5E25D23D}" srcOrd="4" destOrd="0" presId="urn:microsoft.com/office/officeart/2005/8/layout/chevron1"/>
    <dgm:cxn modelId="{AE8E3189-1669-4505-AC2F-437FB7BD0243}" type="presParOf" srcId="{83BF0D0E-CEE2-4D71-A59A-24428141268C}" destId="{3AD7AFE4-5A8A-4232-8024-F2443FC198F5}" srcOrd="5" destOrd="0" presId="urn:microsoft.com/office/officeart/2005/8/layout/chevron1"/>
    <dgm:cxn modelId="{0FAD4CD9-20C3-45A0-9911-6E5A4EDE3749}" type="presParOf" srcId="{83BF0D0E-CEE2-4D71-A59A-24428141268C}" destId="{D3FAEA15-74EA-44F0-B324-8062485B62B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5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zh-TW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zh-TW" altLang="en-US" sz="2000" dirty="0" smtClean="0"/>
            <a:t>募款</a:t>
          </a:r>
          <a:endParaRPr lang="zh-TW" sz="2000" dirty="0"/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zh-TW"/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zh-TW"/>
        </a:p>
      </dgm:t>
    </dgm:pt>
    <dgm:pt modelId="{813DB034-1CFA-4CE1-8536-6BC256192226}">
      <dgm:prSet phldrT="[Text]" custT="1"/>
      <dgm:spPr/>
      <dgm:t>
        <a:bodyPr/>
        <a:lstStyle/>
        <a:p>
          <a:r>
            <a:rPr lang="zh-TW" altLang="en-US" sz="1600" dirty="0" smtClean="0"/>
            <a:t>急難救助</a:t>
          </a:r>
          <a:r>
            <a:rPr lang="zh-TW" sz="1600" dirty="0" smtClean="0"/>
            <a:t> </a:t>
          </a:r>
          <a:endParaRPr lang="zh-TW" sz="1100" dirty="0"/>
        </a:p>
      </dgm:t>
    </dgm:pt>
    <dgm:pt modelId="{ED3CCD02-8D75-4A08-AD85-C5F828B29313}" type="parTrans" cxnId="{41966F54-3C25-450E-8104-04B2B9165959}">
      <dgm:prSet/>
      <dgm:spPr/>
      <dgm:t>
        <a:bodyPr/>
        <a:lstStyle/>
        <a:p>
          <a:endParaRPr lang="zh-TW"/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zh-TW"/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zh-TW" altLang="en-US" sz="1300" spc="-10" baseline="0" dirty="0" smtClean="0"/>
            <a:t>老人關懷</a:t>
          </a:r>
          <a:r>
            <a:rPr lang="zh-TW" sz="1300" spc="-10" baseline="0" dirty="0" smtClean="0"/>
            <a:t> </a:t>
          </a:r>
          <a:endParaRPr lang="zh-TW" sz="1300" spc="-10" baseline="0" dirty="0"/>
        </a:p>
      </dgm:t>
    </dgm:pt>
    <dgm:pt modelId="{5418FCE5-0AC2-479F-8F47-D35F7A60BD8D}" type="parTrans" cxnId="{5EBF790F-CC7C-4BBA-98A7-614FB5283795}">
      <dgm:prSet/>
      <dgm:spPr/>
      <dgm:t>
        <a:bodyPr/>
        <a:lstStyle/>
        <a:p>
          <a:endParaRPr lang="zh-TW"/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zh-TW"/>
        </a:p>
      </dgm:t>
    </dgm:pt>
    <dgm:pt modelId="{14E5A95F-9DC9-4E33-B709-14C57323ACAA}">
      <dgm:prSet phldrT="[Text]" custT="1"/>
      <dgm:spPr/>
      <dgm:t>
        <a:bodyPr/>
        <a:lstStyle/>
        <a:p>
          <a:r>
            <a:rPr lang="zh-TW" altLang="en-US" sz="1100" dirty="0" smtClean="0"/>
            <a:t>喪葬補助</a:t>
          </a:r>
          <a:endParaRPr lang="zh-TW" sz="1100" dirty="0"/>
        </a:p>
      </dgm:t>
    </dgm:pt>
    <dgm:pt modelId="{CFE62A0D-AFCB-42FF-A2F7-4127DE6E4A06}" type="parTrans" cxnId="{B78770BC-227B-404F-8185-2F70ECA32605}">
      <dgm:prSet/>
      <dgm:spPr/>
      <dgm:t>
        <a:bodyPr/>
        <a:lstStyle/>
        <a:p>
          <a:endParaRPr lang="zh-TW"/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zh-TW"/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zh-TW" altLang="en-US" sz="1400" dirty="0" smtClean="0"/>
            <a:t>其他項目</a:t>
          </a:r>
          <a:endParaRPr lang="zh-TW" sz="1400" dirty="0"/>
        </a:p>
      </dgm:t>
    </dgm:pt>
    <dgm:pt modelId="{E1D6882F-7F41-4B9B-8326-079D0B7775D3}" type="parTrans" cxnId="{F67B8136-3A2B-408C-9570-C50B3786C6D1}">
      <dgm:prSet/>
      <dgm:spPr/>
      <dgm:t>
        <a:bodyPr/>
        <a:lstStyle/>
        <a:p>
          <a:endParaRPr lang="zh-TW"/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zh-TW"/>
        </a:p>
      </dgm:t>
    </dgm:pt>
    <dgm:pt modelId="{C2B16F5E-4FD9-4E6C-984C-5FB34252F788}">
      <dgm:prSet phldrT="[Text]" custT="1"/>
      <dgm:spPr/>
      <dgm:t>
        <a:bodyPr/>
        <a:lstStyle/>
        <a:p>
          <a:r>
            <a:rPr lang="zh-TW" altLang="en-US" sz="1600" dirty="0" smtClean="0"/>
            <a:t>行政</a:t>
          </a:r>
          <a:r>
            <a:rPr lang="zh-TW" sz="1600" dirty="0" smtClean="0"/>
            <a:t>團隊</a:t>
          </a:r>
          <a:endParaRPr lang="zh-TW" sz="1200" dirty="0"/>
        </a:p>
      </dgm:t>
    </dgm:pt>
    <dgm:pt modelId="{8F21B166-5620-46A8-A5DD-72EAE361E61D}" type="parTrans" cxnId="{F20E6E35-2EF6-49E1-BCE2-AF737813AC7F}">
      <dgm:prSet/>
      <dgm:spPr/>
      <dgm:t>
        <a:bodyPr/>
        <a:lstStyle/>
        <a:p>
          <a:endParaRPr lang="zh-TW"/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zh-TW"/>
        </a:p>
      </dgm:t>
    </dgm:pt>
    <dgm:pt modelId="{EB09D521-9D02-4B4D-80CB-EB847731A63E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/>
        </a:p>
      </dgm:t>
    </dgm:pt>
    <dgm:pt modelId="{7ADCFBEC-172E-41BB-B545-FE2085E0B744}" type="pres">
      <dgm:prSet presAssocID="{D3864EA6-13E7-440F-948B-8118F5878A44}" presName="centerShape" presStyleLbl="node0" presStyleIdx="0" presStyleCnt="1" custScaleX="127383" custScaleY="127383"/>
      <dgm:spPr/>
      <dgm:t>
        <a:bodyPr/>
        <a:lstStyle/>
        <a:p>
          <a:endParaRPr lang="zh-TW"/>
        </a:p>
      </dgm:t>
    </dgm:pt>
    <dgm:pt modelId="{E09D1B4B-09AE-4B1F-A409-CE344F8F9185}" type="pres">
      <dgm:prSet presAssocID="{ED3CCD02-8D75-4A08-AD85-C5F828B29313}" presName="parTrans" presStyleLbl="sibTrans2D1" presStyleIdx="0" presStyleCnt="5"/>
      <dgm:spPr/>
      <dgm:t>
        <a:bodyPr/>
        <a:lstStyle/>
        <a:p>
          <a:endParaRPr lang="zh-TW"/>
        </a:p>
      </dgm:t>
    </dgm:pt>
    <dgm:pt modelId="{79A2186A-8429-4E95-A4D2-214813090081}" type="pres">
      <dgm:prSet presAssocID="{ED3CCD02-8D75-4A08-AD85-C5F828B29313}" presName="connectorText" presStyleLbl="sibTrans2D1" presStyleIdx="0" presStyleCnt="5"/>
      <dgm:spPr/>
      <dgm:t>
        <a:bodyPr/>
        <a:lstStyle/>
        <a:p>
          <a:endParaRPr lang="zh-TW"/>
        </a:p>
      </dgm:t>
    </dgm:pt>
    <dgm:pt modelId="{60779230-642B-46DB-B5CA-FC2220C38859}" type="pres">
      <dgm:prSet presAssocID="{813DB034-1CFA-4CE1-8536-6BC256192226}" presName="node" presStyleLbl="node1" presStyleIdx="0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873F644-A37B-4263-BDD3-7D4AECF93436}" type="pres">
      <dgm:prSet presAssocID="{5418FCE5-0AC2-479F-8F47-D35F7A60BD8D}" presName="parTrans" presStyleLbl="sibTrans2D1" presStyleIdx="1" presStyleCnt="5"/>
      <dgm:spPr/>
      <dgm:t>
        <a:bodyPr/>
        <a:lstStyle/>
        <a:p>
          <a:endParaRPr lang="zh-TW"/>
        </a:p>
      </dgm:t>
    </dgm:pt>
    <dgm:pt modelId="{AF2E0478-D773-4966-9A95-8E70AD7139B7}" type="pres">
      <dgm:prSet presAssocID="{5418FCE5-0AC2-479F-8F47-D35F7A60BD8D}" presName="connectorText" presStyleLbl="sibTrans2D1" presStyleIdx="1" presStyleCnt="5"/>
      <dgm:spPr/>
      <dgm:t>
        <a:bodyPr/>
        <a:lstStyle/>
        <a:p>
          <a:endParaRPr lang="zh-TW"/>
        </a:p>
      </dgm:t>
    </dgm:pt>
    <dgm:pt modelId="{8FE55D76-69B8-469D-BE4A-A0F9F69D5110}" type="pres">
      <dgm:prSet presAssocID="{6461E40C-FAF1-4C11-9CA4-01B7756558A8}" presName="node" presStyleLbl="node1" presStyleIdx="1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8999D690-D432-4F1A-B2AE-D98A61E6F24A}" type="pres">
      <dgm:prSet presAssocID="{CFE62A0D-AFCB-42FF-A2F7-4127DE6E4A06}" presName="parTrans" presStyleLbl="sibTrans2D1" presStyleIdx="2" presStyleCnt="5"/>
      <dgm:spPr/>
      <dgm:t>
        <a:bodyPr/>
        <a:lstStyle/>
        <a:p>
          <a:endParaRPr lang="zh-TW"/>
        </a:p>
      </dgm:t>
    </dgm:pt>
    <dgm:pt modelId="{5E3992B2-2FF9-4710-BC5D-D3CABAC0944B}" type="pres">
      <dgm:prSet presAssocID="{CFE62A0D-AFCB-42FF-A2F7-4127DE6E4A06}" presName="connectorText" presStyleLbl="sibTrans2D1" presStyleIdx="2" presStyleCnt="5"/>
      <dgm:spPr/>
      <dgm:t>
        <a:bodyPr/>
        <a:lstStyle/>
        <a:p>
          <a:endParaRPr lang="zh-TW"/>
        </a:p>
      </dgm:t>
    </dgm:pt>
    <dgm:pt modelId="{0B5562C5-56E9-4F94-AD9A-09B6AA6E206F}" type="pres">
      <dgm:prSet presAssocID="{14E5A95F-9DC9-4E33-B709-14C57323ACAA}" presName="node" presStyleLbl="node1" presStyleIdx="2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FB0FDE60-5A66-47CD-855C-10B0ABFAFF6D}" type="pres">
      <dgm:prSet presAssocID="{E1D6882F-7F41-4B9B-8326-079D0B7775D3}" presName="parTrans" presStyleLbl="sibTrans2D1" presStyleIdx="3" presStyleCnt="5"/>
      <dgm:spPr/>
      <dgm:t>
        <a:bodyPr/>
        <a:lstStyle/>
        <a:p>
          <a:endParaRPr lang="zh-TW"/>
        </a:p>
      </dgm:t>
    </dgm:pt>
    <dgm:pt modelId="{D9C29361-9907-4AA5-9D4C-465D8E4516DA}" type="pres">
      <dgm:prSet presAssocID="{E1D6882F-7F41-4B9B-8326-079D0B7775D3}" presName="connectorText" presStyleLbl="sibTrans2D1" presStyleIdx="3" presStyleCnt="5"/>
      <dgm:spPr/>
      <dgm:t>
        <a:bodyPr/>
        <a:lstStyle/>
        <a:p>
          <a:endParaRPr lang="zh-TW"/>
        </a:p>
      </dgm:t>
    </dgm:pt>
    <dgm:pt modelId="{492A8904-4F29-41B2-8DF6-9E5DB43B598E}" type="pres">
      <dgm:prSet presAssocID="{9A038BAD-1DAA-4E08-AF5C-7A535C3A31A3}" presName="node" presStyleLbl="node1" presStyleIdx="3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  <dgm:pt modelId="{470BEB95-5498-4076-A7AD-52EA2D6058A0}" type="pres">
      <dgm:prSet presAssocID="{8F21B166-5620-46A8-A5DD-72EAE361E61D}" presName="parTrans" presStyleLbl="sibTrans2D1" presStyleIdx="4" presStyleCnt="5"/>
      <dgm:spPr/>
      <dgm:t>
        <a:bodyPr/>
        <a:lstStyle/>
        <a:p>
          <a:endParaRPr lang="zh-TW"/>
        </a:p>
      </dgm:t>
    </dgm:pt>
    <dgm:pt modelId="{8C992717-B056-4E89-850B-547F00D86B47}" type="pres">
      <dgm:prSet presAssocID="{8F21B166-5620-46A8-A5DD-72EAE361E61D}" presName="connectorText" presStyleLbl="sibTrans2D1" presStyleIdx="4" presStyleCnt="5"/>
      <dgm:spPr/>
      <dgm:t>
        <a:bodyPr/>
        <a:lstStyle/>
        <a:p>
          <a:endParaRPr lang="zh-TW"/>
        </a:p>
      </dgm:t>
    </dgm:pt>
    <dgm:pt modelId="{A0AE6ABD-EFF8-41C2-907C-790C07DF522C}" type="pres">
      <dgm:prSet presAssocID="{C2B16F5E-4FD9-4E6C-984C-5FB34252F788}" presName="node" presStyleLbl="node1" presStyleIdx="4" presStyleCnt="5" custScaleX="117603" custScaleY="117603">
        <dgm:presLayoutVars>
          <dgm:bulletEnabled val="1"/>
        </dgm:presLayoutVars>
      </dgm:prSet>
      <dgm:spPr/>
      <dgm:t>
        <a:bodyPr/>
        <a:lstStyle/>
        <a:p>
          <a:endParaRPr lang="zh-TW"/>
        </a:p>
      </dgm:t>
    </dgm:pt>
  </dgm:ptLst>
  <dgm:cxnLst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F383A1C8-295E-4F6E-9C5D-67AA4DB4F7EB}" type="presOf" srcId="{ED3CCD02-8D75-4A08-AD85-C5F828B29313}" destId="{79A2186A-8429-4E95-A4D2-214813090081}" srcOrd="1" destOrd="0" presId="urn:microsoft.com/office/officeart/2005/8/layout/radial5"/>
    <dgm:cxn modelId="{54B2FED9-9F5A-482C-B7AD-CE780DBB4D7A}" type="presOf" srcId="{ED3CCD02-8D75-4A08-AD85-C5F828B29313}" destId="{E09D1B4B-09AE-4B1F-A409-CE344F8F9185}" srcOrd="0" destOrd="0" presId="urn:microsoft.com/office/officeart/2005/8/layout/radial5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33CA9426-6028-4F9E-ADDB-AA3042A81F7D}" type="presOf" srcId="{6461E40C-FAF1-4C11-9CA4-01B7756558A8}" destId="{8FE55D76-69B8-469D-BE4A-A0F9F69D5110}" srcOrd="0" destOrd="0" presId="urn:microsoft.com/office/officeart/2005/8/layout/radial5"/>
    <dgm:cxn modelId="{29FA02FA-E640-4261-806B-AA21CEF811C3}" type="presOf" srcId="{E1D6882F-7F41-4B9B-8326-079D0B7775D3}" destId="{FB0FDE60-5A66-47CD-855C-10B0ABFAFF6D}" srcOrd="0" destOrd="0" presId="urn:microsoft.com/office/officeart/2005/8/layout/radial5"/>
    <dgm:cxn modelId="{9D61B47E-7F41-4639-962A-9097B26F323C}" type="presOf" srcId="{5418FCE5-0AC2-479F-8F47-D35F7A60BD8D}" destId="{AF2E0478-D773-4966-9A95-8E70AD7139B7}" srcOrd="1" destOrd="0" presId="urn:microsoft.com/office/officeart/2005/8/layout/radial5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7362BBE9-CE05-48ED-9B0F-19744BB7FA24}" type="presOf" srcId="{CFE62A0D-AFCB-42FF-A2F7-4127DE6E4A06}" destId="{5E3992B2-2FF9-4710-BC5D-D3CABAC0944B}" srcOrd="1" destOrd="0" presId="urn:microsoft.com/office/officeart/2005/8/layout/radial5"/>
    <dgm:cxn modelId="{67029EA3-AC4E-48C5-87CF-57A4733799CA}" type="presOf" srcId="{E1D6882F-7F41-4B9B-8326-079D0B7775D3}" destId="{D9C29361-9907-4AA5-9D4C-465D8E4516DA}" srcOrd="1" destOrd="0" presId="urn:microsoft.com/office/officeart/2005/8/layout/radial5"/>
    <dgm:cxn modelId="{DF0DC324-3E24-4C19-A1FD-DD9570009774}" type="presOf" srcId="{9A038BAD-1DAA-4E08-AF5C-7A535C3A31A3}" destId="{492A8904-4F29-41B2-8DF6-9E5DB43B598E}" srcOrd="0" destOrd="0" presId="urn:microsoft.com/office/officeart/2005/8/layout/radial5"/>
    <dgm:cxn modelId="{459BE59C-8527-4040-AA6D-E00460E9E8BD}" type="presOf" srcId="{D3864EA6-13E7-440F-948B-8118F5878A44}" destId="{7ADCFBEC-172E-41BB-B545-FE2085E0B744}" srcOrd="0" destOrd="0" presId="urn:microsoft.com/office/officeart/2005/8/layout/radial5"/>
    <dgm:cxn modelId="{26D1578F-8BE0-4DFF-B5B7-36D919C7DF48}" type="presOf" srcId="{19675BB5-4BE3-4E06-B2B3-AAA3D107C1A8}" destId="{EB09D521-9D02-4B4D-80CB-EB847731A63E}" srcOrd="0" destOrd="0" presId="urn:microsoft.com/office/officeart/2005/8/layout/radial5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4D341991-5DB3-4739-89C1-0B6A24A114E8}" type="presOf" srcId="{5418FCE5-0AC2-479F-8F47-D35F7A60BD8D}" destId="{4873F644-A37B-4263-BDD3-7D4AECF93436}" srcOrd="0" destOrd="0" presId="urn:microsoft.com/office/officeart/2005/8/layout/radial5"/>
    <dgm:cxn modelId="{7598B8A9-9332-4A2B-B5D9-CF010EBBDF46}" type="presOf" srcId="{8F21B166-5620-46A8-A5DD-72EAE361E61D}" destId="{8C992717-B056-4E89-850B-547F00D86B47}" srcOrd="1" destOrd="0" presId="urn:microsoft.com/office/officeart/2005/8/layout/radial5"/>
    <dgm:cxn modelId="{D455749F-4F4C-4295-A229-F1CAA9A84B33}" type="presOf" srcId="{C2B16F5E-4FD9-4E6C-984C-5FB34252F788}" destId="{A0AE6ABD-EFF8-41C2-907C-790C07DF522C}" srcOrd="0" destOrd="0" presId="urn:microsoft.com/office/officeart/2005/8/layout/radial5"/>
    <dgm:cxn modelId="{7EB75183-B20B-4EE8-AF71-83BA84E1BE0D}" type="presOf" srcId="{8F21B166-5620-46A8-A5DD-72EAE361E61D}" destId="{470BEB95-5498-4076-A7AD-52EA2D6058A0}" srcOrd="0" destOrd="0" presId="urn:microsoft.com/office/officeart/2005/8/layout/radial5"/>
    <dgm:cxn modelId="{33010AF7-9670-4113-8A43-897FBCF42E9F}" type="presOf" srcId="{CFE62A0D-AFCB-42FF-A2F7-4127DE6E4A06}" destId="{8999D690-D432-4F1A-B2AE-D98A61E6F24A}" srcOrd="0" destOrd="0" presId="urn:microsoft.com/office/officeart/2005/8/layout/radial5"/>
    <dgm:cxn modelId="{F98C9256-0E52-4294-AA5B-17A525F41415}" type="presOf" srcId="{813DB034-1CFA-4CE1-8536-6BC256192226}" destId="{60779230-642B-46DB-B5CA-FC2220C38859}" srcOrd="0" destOrd="0" presId="urn:microsoft.com/office/officeart/2005/8/layout/radial5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D74F0E62-DE98-4010-8B2E-1EAAA9E56350}" type="presOf" srcId="{14E5A95F-9DC9-4E33-B709-14C57323ACAA}" destId="{0B5562C5-56E9-4F94-AD9A-09B6AA6E206F}" srcOrd="0" destOrd="0" presId="urn:microsoft.com/office/officeart/2005/8/layout/radial5"/>
    <dgm:cxn modelId="{7A2CDD09-A224-4181-B0A8-F745690C8BD3}" type="presParOf" srcId="{EB09D521-9D02-4B4D-80CB-EB847731A63E}" destId="{7ADCFBEC-172E-41BB-B545-FE2085E0B744}" srcOrd="0" destOrd="0" presId="urn:microsoft.com/office/officeart/2005/8/layout/radial5"/>
    <dgm:cxn modelId="{7BB1E9F2-577C-4EDD-9E82-599DABB04466}" type="presParOf" srcId="{EB09D521-9D02-4B4D-80CB-EB847731A63E}" destId="{E09D1B4B-09AE-4B1F-A409-CE344F8F9185}" srcOrd="1" destOrd="0" presId="urn:microsoft.com/office/officeart/2005/8/layout/radial5"/>
    <dgm:cxn modelId="{E09E266F-8E22-44BE-8978-A502F4303C38}" type="presParOf" srcId="{E09D1B4B-09AE-4B1F-A409-CE344F8F9185}" destId="{79A2186A-8429-4E95-A4D2-214813090081}" srcOrd="0" destOrd="0" presId="urn:microsoft.com/office/officeart/2005/8/layout/radial5"/>
    <dgm:cxn modelId="{562B295A-BCD4-4A96-9791-82628D1E85C3}" type="presParOf" srcId="{EB09D521-9D02-4B4D-80CB-EB847731A63E}" destId="{60779230-642B-46DB-B5CA-FC2220C38859}" srcOrd="2" destOrd="0" presId="urn:microsoft.com/office/officeart/2005/8/layout/radial5"/>
    <dgm:cxn modelId="{76D43CBB-CF6F-4D01-B20F-2CB0810F3909}" type="presParOf" srcId="{EB09D521-9D02-4B4D-80CB-EB847731A63E}" destId="{4873F644-A37B-4263-BDD3-7D4AECF93436}" srcOrd="3" destOrd="0" presId="urn:microsoft.com/office/officeart/2005/8/layout/radial5"/>
    <dgm:cxn modelId="{F7130F14-C777-4C76-8C2B-D2E7B75C0D8D}" type="presParOf" srcId="{4873F644-A37B-4263-BDD3-7D4AECF93436}" destId="{AF2E0478-D773-4966-9A95-8E70AD7139B7}" srcOrd="0" destOrd="0" presId="urn:microsoft.com/office/officeart/2005/8/layout/radial5"/>
    <dgm:cxn modelId="{748C0B98-BE3C-46A0-A8A8-2AA989733D23}" type="presParOf" srcId="{EB09D521-9D02-4B4D-80CB-EB847731A63E}" destId="{8FE55D76-69B8-469D-BE4A-A0F9F69D5110}" srcOrd="4" destOrd="0" presId="urn:microsoft.com/office/officeart/2005/8/layout/radial5"/>
    <dgm:cxn modelId="{EC562C87-C506-49BA-968E-C83211612F4F}" type="presParOf" srcId="{EB09D521-9D02-4B4D-80CB-EB847731A63E}" destId="{8999D690-D432-4F1A-B2AE-D98A61E6F24A}" srcOrd="5" destOrd="0" presId="urn:microsoft.com/office/officeart/2005/8/layout/radial5"/>
    <dgm:cxn modelId="{74E4B3E6-EFC4-4928-879C-68AF32A26E78}" type="presParOf" srcId="{8999D690-D432-4F1A-B2AE-D98A61E6F24A}" destId="{5E3992B2-2FF9-4710-BC5D-D3CABAC0944B}" srcOrd="0" destOrd="0" presId="urn:microsoft.com/office/officeart/2005/8/layout/radial5"/>
    <dgm:cxn modelId="{5E7FF7E9-3D1D-4AFC-BBDA-562EA2DFF33D}" type="presParOf" srcId="{EB09D521-9D02-4B4D-80CB-EB847731A63E}" destId="{0B5562C5-56E9-4F94-AD9A-09B6AA6E206F}" srcOrd="6" destOrd="0" presId="urn:microsoft.com/office/officeart/2005/8/layout/radial5"/>
    <dgm:cxn modelId="{482138DA-A8F7-4644-ABD0-5D3B06FD4C6C}" type="presParOf" srcId="{EB09D521-9D02-4B4D-80CB-EB847731A63E}" destId="{FB0FDE60-5A66-47CD-855C-10B0ABFAFF6D}" srcOrd="7" destOrd="0" presId="urn:microsoft.com/office/officeart/2005/8/layout/radial5"/>
    <dgm:cxn modelId="{1F9B27C0-0025-46C4-8307-ED67CBCBBD87}" type="presParOf" srcId="{FB0FDE60-5A66-47CD-855C-10B0ABFAFF6D}" destId="{D9C29361-9907-4AA5-9D4C-465D8E4516DA}" srcOrd="0" destOrd="0" presId="urn:microsoft.com/office/officeart/2005/8/layout/radial5"/>
    <dgm:cxn modelId="{D3C41219-4900-4FC6-8881-A20DCF3E46D0}" type="presParOf" srcId="{EB09D521-9D02-4B4D-80CB-EB847731A63E}" destId="{492A8904-4F29-41B2-8DF6-9E5DB43B598E}" srcOrd="8" destOrd="0" presId="urn:microsoft.com/office/officeart/2005/8/layout/radial5"/>
    <dgm:cxn modelId="{3DBDDBD7-92DA-4E8E-BB11-D608C2318B3A}" type="presParOf" srcId="{EB09D521-9D02-4B4D-80CB-EB847731A63E}" destId="{470BEB95-5498-4076-A7AD-52EA2D6058A0}" srcOrd="9" destOrd="0" presId="urn:microsoft.com/office/officeart/2005/8/layout/radial5"/>
    <dgm:cxn modelId="{4207904B-D79D-4AC2-ACCC-2783E7C87CC7}" type="presParOf" srcId="{470BEB95-5498-4076-A7AD-52EA2D6058A0}" destId="{8C992717-B056-4E89-850B-547F00D86B47}" srcOrd="0" destOrd="0" presId="urn:microsoft.com/office/officeart/2005/8/layout/radial5"/>
    <dgm:cxn modelId="{D795CC3D-0275-46A9-969A-D13C2A89A371}" type="presParOf" srcId="{EB09D521-9D02-4B4D-80CB-EB847731A63E}" destId="{A0AE6ABD-EFF8-41C2-907C-790C07DF522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AB35D-7F85-4F08-9397-AA61FB00442A}">
      <dsp:nvSpPr>
        <dsp:cNvPr id="0" name=""/>
        <dsp:cNvSpPr/>
      </dsp:nvSpPr>
      <dsp:spPr>
        <a:xfrm>
          <a:off x="0" y="1866219"/>
          <a:ext cx="2479265" cy="83956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itchFamily="18" charset="0"/>
              <a:cs typeface="Times New Roman" pitchFamily="18" charset="0"/>
            </a:rPr>
            <a:t>急難救助</a:t>
          </a:r>
          <a:endParaRPr lang="zh-TW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780" y="1866219"/>
        <a:ext cx="1639705" cy="839560"/>
      </dsp:txXfrm>
    </dsp:sp>
    <dsp:sp modelId="{43FF70E3-3B35-4DF9-A907-606680DFC178}">
      <dsp:nvSpPr>
        <dsp:cNvPr id="0" name=""/>
        <dsp:cNvSpPr/>
      </dsp:nvSpPr>
      <dsp:spPr>
        <a:xfrm>
          <a:off x="2269863" y="1866219"/>
          <a:ext cx="2248889" cy="839560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43000"/>
                <a:satMod val="165000"/>
              </a:schemeClr>
            </a:gs>
            <a:gs pos="55000">
              <a:schemeClr val="accent3">
                <a:hueOff val="3750088"/>
                <a:satOff val="-5627"/>
                <a:lumOff val="-915"/>
                <a:alphaOff val="0"/>
                <a:tint val="83000"/>
                <a:satMod val="155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itchFamily="18" charset="0"/>
              <a:cs typeface="Times New Roman" pitchFamily="18" charset="0"/>
            </a:rPr>
            <a:t>老人關懷</a:t>
          </a:r>
          <a:endParaRPr lang="zh-TW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9643" y="1866219"/>
        <a:ext cx="1409329" cy="839560"/>
      </dsp:txXfrm>
    </dsp:sp>
    <dsp:sp modelId="{40E75915-E9B1-4ABD-839B-3CFD5E25D23D}">
      <dsp:nvSpPr>
        <dsp:cNvPr id="0" name=""/>
        <dsp:cNvSpPr/>
      </dsp:nvSpPr>
      <dsp:spPr>
        <a:xfrm>
          <a:off x="4308863" y="1866219"/>
          <a:ext cx="2288412" cy="839560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43000"/>
                <a:satMod val="165000"/>
              </a:schemeClr>
            </a:gs>
            <a:gs pos="55000">
              <a:schemeClr val="accent3">
                <a:hueOff val="7500176"/>
                <a:satOff val="-11253"/>
                <a:lumOff val="-1830"/>
                <a:alphaOff val="0"/>
                <a:tint val="83000"/>
                <a:satMod val="155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Times New Roman" pitchFamily="18" charset="0"/>
              <a:cs typeface="Times New Roman" pitchFamily="18" charset="0"/>
            </a:rPr>
            <a:t>喪葬補助</a:t>
          </a:r>
          <a:endParaRPr lang="zh-TW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8643" y="1866219"/>
        <a:ext cx="1448852" cy="839560"/>
      </dsp:txXfrm>
    </dsp:sp>
    <dsp:sp modelId="{D3FAEA15-74EA-44F0-B324-8062485B62BB}">
      <dsp:nvSpPr>
        <dsp:cNvPr id="0" name=""/>
        <dsp:cNvSpPr/>
      </dsp:nvSpPr>
      <dsp:spPr>
        <a:xfrm>
          <a:off x="6387385" y="1866219"/>
          <a:ext cx="2098902" cy="839560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Times New Roman" pitchFamily="18" charset="0"/>
              <a:cs typeface="Times New Roman" pitchFamily="18" charset="0"/>
            </a:rPr>
            <a:t>其他</a:t>
          </a:r>
          <a:endParaRPr lang="zh-TW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7165" y="1866219"/>
        <a:ext cx="1259342" cy="839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CFBEC-172E-41BB-B545-FE2085E0B744}">
      <dsp:nvSpPr>
        <dsp:cNvPr id="0" name=""/>
        <dsp:cNvSpPr/>
      </dsp:nvSpPr>
      <dsp:spPr>
        <a:xfrm>
          <a:off x="3337689" y="1658658"/>
          <a:ext cx="1668520" cy="166852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募款</a:t>
          </a:r>
          <a:endParaRPr lang="zh-TW" sz="2000" kern="1200" dirty="0"/>
        </a:p>
      </dsp:txBody>
      <dsp:txXfrm>
        <a:off x="3582038" y="1903007"/>
        <a:ext cx="1179822" cy="1179822"/>
      </dsp:txXfrm>
    </dsp:sp>
    <dsp:sp modelId="{E09D1B4B-09AE-4B1F-A409-CE344F8F9185}">
      <dsp:nvSpPr>
        <dsp:cNvPr id="0" name=""/>
        <dsp:cNvSpPr/>
      </dsp:nvSpPr>
      <dsp:spPr>
        <a:xfrm rot="16200000">
          <a:off x="4111020" y="1324472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000" kern="1200"/>
        </a:p>
      </dsp:txBody>
      <dsp:txXfrm>
        <a:off x="4129299" y="1431820"/>
        <a:ext cx="85301" cy="267209"/>
      </dsp:txXfrm>
    </dsp:sp>
    <dsp:sp modelId="{60779230-642B-46DB-B5CA-FC2220C38859}">
      <dsp:nvSpPr>
        <dsp:cNvPr id="0" name=""/>
        <dsp:cNvSpPr/>
      </dsp:nvSpPr>
      <dsp:spPr>
        <a:xfrm>
          <a:off x="3401741" y="-111682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急難救助</a:t>
          </a:r>
          <a:r>
            <a:rPr lang="zh-TW" sz="1600" kern="1200" dirty="0" smtClean="0"/>
            <a:t> </a:t>
          </a:r>
          <a:endParaRPr lang="zh-TW" sz="1100" kern="1200" dirty="0"/>
        </a:p>
      </dsp:txBody>
      <dsp:txXfrm>
        <a:off x="3627330" y="113907"/>
        <a:ext cx="1089239" cy="1089239"/>
      </dsp:txXfrm>
    </dsp:sp>
    <dsp:sp modelId="{4873F644-A37B-4263-BDD3-7D4AECF93436}">
      <dsp:nvSpPr>
        <dsp:cNvPr id="0" name=""/>
        <dsp:cNvSpPr/>
      </dsp:nvSpPr>
      <dsp:spPr>
        <a:xfrm rot="20520000">
          <a:off x="5010503" y="1977985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000" kern="1200"/>
        </a:p>
      </dsp:txBody>
      <dsp:txXfrm>
        <a:off x="5011398" y="2072703"/>
        <a:ext cx="85301" cy="267209"/>
      </dsp:txXfrm>
    </dsp:sp>
    <dsp:sp modelId="{8FE55D76-69B8-469D-BE4A-A0F9F69D5110}">
      <dsp:nvSpPr>
        <dsp:cNvPr id="0" name=""/>
        <dsp:cNvSpPr/>
      </dsp:nvSpPr>
      <dsp:spPr>
        <a:xfrm>
          <a:off x="5146351" y="1155851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spc="-10" baseline="0" dirty="0" smtClean="0"/>
            <a:t>老人關懷</a:t>
          </a:r>
          <a:r>
            <a:rPr lang="zh-TW" sz="1300" kern="1200" spc="-10" baseline="0" dirty="0" smtClean="0"/>
            <a:t> </a:t>
          </a:r>
          <a:endParaRPr lang="zh-TW" sz="1300" kern="1200" spc="-10" baseline="0" dirty="0"/>
        </a:p>
      </dsp:txBody>
      <dsp:txXfrm>
        <a:off x="5371940" y="1381440"/>
        <a:ext cx="1089239" cy="1089239"/>
      </dsp:txXfrm>
    </dsp:sp>
    <dsp:sp modelId="{8999D690-D432-4F1A-B2AE-D98A61E6F24A}">
      <dsp:nvSpPr>
        <dsp:cNvPr id="0" name=""/>
        <dsp:cNvSpPr/>
      </dsp:nvSpPr>
      <dsp:spPr>
        <a:xfrm rot="3240000">
          <a:off x="4666931" y="3035391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000" kern="1200"/>
        </a:p>
      </dsp:txBody>
      <dsp:txXfrm>
        <a:off x="4674466" y="3109672"/>
        <a:ext cx="85301" cy="267209"/>
      </dsp:txXfrm>
    </dsp:sp>
    <dsp:sp modelId="{0B5562C5-56E9-4F94-AD9A-09B6AA6E206F}">
      <dsp:nvSpPr>
        <dsp:cNvPr id="0" name=""/>
        <dsp:cNvSpPr/>
      </dsp:nvSpPr>
      <dsp:spPr>
        <a:xfrm>
          <a:off x="4479969" y="3206764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100" kern="1200" dirty="0" smtClean="0"/>
            <a:t>喪葬補助</a:t>
          </a:r>
          <a:endParaRPr lang="zh-TW" sz="1100" kern="1200" dirty="0"/>
        </a:p>
      </dsp:txBody>
      <dsp:txXfrm>
        <a:off x="4705558" y="3432353"/>
        <a:ext cx="1089239" cy="1089239"/>
      </dsp:txXfrm>
    </dsp:sp>
    <dsp:sp modelId="{FB0FDE60-5A66-47CD-855C-10B0ABFAFF6D}">
      <dsp:nvSpPr>
        <dsp:cNvPr id="0" name=""/>
        <dsp:cNvSpPr/>
      </dsp:nvSpPr>
      <dsp:spPr>
        <a:xfrm rot="7560000">
          <a:off x="3555109" y="3035391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000" kern="1200"/>
        </a:p>
      </dsp:txBody>
      <dsp:txXfrm rot="10800000">
        <a:off x="3584132" y="3109672"/>
        <a:ext cx="85301" cy="267209"/>
      </dsp:txXfrm>
    </dsp:sp>
    <dsp:sp modelId="{492A8904-4F29-41B2-8DF6-9E5DB43B598E}">
      <dsp:nvSpPr>
        <dsp:cNvPr id="0" name=""/>
        <dsp:cNvSpPr/>
      </dsp:nvSpPr>
      <dsp:spPr>
        <a:xfrm>
          <a:off x="2323512" y="3206764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其他項目</a:t>
          </a:r>
          <a:endParaRPr lang="zh-TW" sz="1400" kern="1200" dirty="0"/>
        </a:p>
      </dsp:txBody>
      <dsp:txXfrm>
        <a:off x="2549101" y="3432353"/>
        <a:ext cx="1089239" cy="1089239"/>
      </dsp:txXfrm>
    </dsp:sp>
    <dsp:sp modelId="{470BEB95-5498-4076-A7AD-52EA2D6058A0}">
      <dsp:nvSpPr>
        <dsp:cNvPr id="0" name=""/>
        <dsp:cNvSpPr/>
      </dsp:nvSpPr>
      <dsp:spPr>
        <a:xfrm rot="11880000">
          <a:off x="3211536" y="1977985"/>
          <a:ext cx="121859" cy="4453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tint val="60000"/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000" kern="1200"/>
        </a:p>
      </dsp:txBody>
      <dsp:txXfrm rot="10800000">
        <a:off x="3247199" y="2072703"/>
        <a:ext cx="85301" cy="267209"/>
      </dsp:txXfrm>
    </dsp:sp>
    <dsp:sp modelId="{A0AE6ABD-EFF8-41C2-907C-790C07DF522C}">
      <dsp:nvSpPr>
        <dsp:cNvPr id="0" name=""/>
        <dsp:cNvSpPr/>
      </dsp:nvSpPr>
      <dsp:spPr>
        <a:xfrm>
          <a:off x="1657130" y="1155851"/>
          <a:ext cx="1540417" cy="154041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行政</a:t>
          </a:r>
          <a:r>
            <a:rPr lang="zh-TW" sz="1600" kern="1200" dirty="0" smtClean="0"/>
            <a:t>團隊</a:t>
          </a:r>
          <a:endParaRPr lang="zh-TW" sz="1200" kern="1200" dirty="0"/>
        </a:p>
      </dsp:txBody>
      <dsp:txXfrm>
        <a:off x="1882719" y="1381440"/>
        <a:ext cx="1089239" cy="1089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24506C0-3FFE-45A5-803D-9F4FC5464A70}" type="datetimeFigureOut">
              <a:t>2016/11/12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F8646707-6BBD-41A9-B4DF-0C76A73A2D2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68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此範本可當作起始檔案，以便提供專案的更新</a:t>
            </a:r>
            <a:r>
              <a:rPr lang="zh-TW" baseline="0" dirty="0" smtClean="0"/>
              <a:t> 里程碑的更新。</a:t>
            </a:r>
            <a:endParaRPr lang="zh-TW" dirty="0" smtClean="0"/>
          </a:p>
          <a:p>
            <a:endParaRPr lang="zh-TW" baseline="0" dirty="0" smtClean="0"/>
          </a:p>
          <a:p>
            <a:pPr lvl="0"/>
            <a:r>
              <a:rPr lang="zh-TW" sz="1000" b="1" dirty="0" smtClean="0"/>
              <a:t>章節</a:t>
            </a:r>
            <a:endParaRPr lang="zh-TW" sz="1000" b="0" dirty="0" smtClean="0"/>
          </a:p>
          <a:p>
            <a:pPr lvl="0"/>
            <a:r>
              <a:rPr lang="zh-TW" sz="1000" b="0" dirty="0" smtClean="0"/>
              <a:t>在投影片上按一下右鍵以新增章節。</a:t>
            </a:r>
            <a:r>
              <a:rPr lang="zh-TW" sz="1000" b="0" baseline="0" dirty="0" smtClean="0"/>
              <a:t> 章節可協助您組織投影片，或簡化多個作者之間的共同作業。</a:t>
            </a:r>
            <a:endParaRPr lang="zh-TW" sz="1000" b="0" dirty="0" smtClean="0"/>
          </a:p>
          <a:p>
            <a:pPr lvl="0"/>
            <a:endParaRPr lang="zh-TW" sz="1000" b="1" dirty="0" smtClean="0"/>
          </a:p>
          <a:p>
            <a:pPr lvl="0"/>
            <a:r>
              <a:rPr lang="zh-TW" sz="1000" b="1" dirty="0" smtClean="0"/>
              <a:t>備忘稿</a:t>
            </a:r>
          </a:p>
          <a:p>
            <a:pPr lvl="0"/>
            <a:r>
              <a:rPr lang="zh-TW" sz="1000" dirty="0" smtClean="0"/>
              <a:t>使用 [備忘稿] 章節記錄交付備忘稿，或提供其他詳細資料給對象。</a:t>
            </a:r>
            <a:r>
              <a:rPr lang="zh-TW" sz="10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000" dirty="0" smtClean="0"/>
              <a:t>請記住字型大小 (對於協助工具、可見度、影片拍攝及線上生產非常重要)</a:t>
            </a:r>
          </a:p>
          <a:p>
            <a:pPr lvl="0"/>
            <a:endParaRPr lang="zh-TW" sz="1000" dirty="0" smtClean="0"/>
          </a:p>
          <a:p>
            <a:pPr lvl="0">
              <a:buFontTx/>
              <a:buNone/>
            </a:pPr>
            <a:r>
              <a:rPr lang="zh-TW" sz="10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000" dirty="0" smtClean="0"/>
              <a:t>請特別注意圖形、圖表及文字方塊。</a:t>
            </a:r>
            <a:r>
              <a:rPr lang="zh-TW" sz="1000" baseline="0" dirty="0" smtClean="0"/>
              <a:t> </a:t>
            </a:r>
            <a:endParaRPr lang="zh-TW" sz="1000" dirty="0" smtClean="0"/>
          </a:p>
          <a:p>
            <a:pPr lvl="0"/>
            <a:r>
              <a:rPr lang="zh-TW" sz="1000" dirty="0" smtClean="0"/>
              <a:t>考慮出席者將以黑白或 </a:t>
            </a:r>
            <a:r>
              <a:rPr lang="zh-TW" sz="1000" dirty="0" err="1" smtClean="0"/>
              <a:t>灰階列印</a:t>
            </a:r>
            <a:r>
              <a:rPr lang="zh-TW" sz="1000" dirty="0" smtClean="0"/>
              <a:t>。執行測試列印，以確保在進行純黑白及 </a:t>
            </a:r>
            <a:r>
              <a:rPr lang="zh-TW" sz="1000" dirty="0" err="1" smtClean="0"/>
              <a:t>灰階列印時色彩正確</a:t>
            </a:r>
            <a:r>
              <a:rPr lang="zh-TW" sz="1000" dirty="0" smtClean="0"/>
              <a:t>。</a:t>
            </a:r>
          </a:p>
          <a:p>
            <a:pPr lvl="0">
              <a:buFontTx/>
              <a:buNone/>
            </a:pPr>
            <a:endParaRPr lang="zh-TW" sz="1000" dirty="0" smtClean="0"/>
          </a:p>
          <a:p>
            <a:pPr lvl="0">
              <a:buFontTx/>
              <a:buNone/>
            </a:pPr>
            <a:r>
              <a:rPr lang="zh-TW" sz="1000" b="1" dirty="0" smtClean="0"/>
              <a:t>圖形、表格和圖表</a:t>
            </a:r>
          </a:p>
          <a:p>
            <a:pPr lvl="0"/>
            <a:r>
              <a:rPr lang="zh-TW" sz="1000" dirty="0" smtClean="0"/>
              <a:t>保持簡單: 如果可能，使用一致而不令人分心的樣式和色彩。</a:t>
            </a:r>
          </a:p>
          <a:p>
            <a:pPr lvl="0"/>
            <a:r>
              <a:rPr lang="zh-TW" sz="10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dirty="0" smtClean="0"/>
              <a:t>專案內容</a:t>
            </a:r>
            <a:r>
              <a:rPr lang="zh-TW" baseline="0" dirty="0" smtClean="0"/>
              <a:t> 為何?</a:t>
            </a:r>
          </a:p>
          <a:p>
            <a:r>
              <a:rPr lang="zh-TW" dirty="0" smtClean="0"/>
              <a:t>定義</a:t>
            </a:r>
            <a:r>
              <a:rPr lang="zh-TW" baseline="0" dirty="0" smtClean="0"/>
              <a:t> 此專案的目標</a:t>
            </a:r>
          </a:p>
          <a:p>
            <a:pPr lvl="1"/>
            <a:r>
              <a:rPr lang="zh-TW" dirty="0" smtClean="0"/>
              <a:t>它類似於過去專案或是新工作?</a:t>
            </a:r>
          </a:p>
          <a:p>
            <a:r>
              <a:rPr lang="zh-TW" baseline="0" dirty="0" smtClean="0"/>
              <a:t>定義此專案的範圍</a:t>
            </a:r>
          </a:p>
          <a:p>
            <a:pPr lvl="1"/>
            <a:r>
              <a:rPr lang="zh-TW" baseline="0" dirty="0" smtClean="0"/>
              <a:t>它是一個獨立的專案，或與其他專案相關?</a:t>
            </a:r>
          </a:p>
          <a:p>
            <a:pPr lvl="0"/>
            <a:endParaRPr lang="zh-TW" baseline="0" dirty="0" smtClean="0"/>
          </a:p>
          <a:p>
            <a:pPr lvl="0"/>
            <a:r>
              <a:rPr lang="zh-TW" baseline="0" dirty="0" smtClean="0"/>
              <a:t>* 注意，每週狀態會議不一定需要這張投影片</a:t>
            </a:r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2</a:t>
            </a:fld>
            <a:endParaRPr 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zh-TW" dirty="0" smtClean="0"/>
              <a:t>* 如果任何</a:t>
            </a:r>
            <a:r>
              <a:rPr lang="zh-TW" baseline="0" dirty="0" smtClean="0"/>
              <a:t> 這些問題造成排程延遲或需要進一步討論，請將細節放入下一張投影片。</a:t>
            </a:r>
          </a:p>
          <a:p>
            <a:pPr>
              <a:buFont typeface="Arial" charset="0"/>
              <a:buNone/>
            </a:pPr>
            <a:endParaRPr 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3</a:t>
            </a:fld>
            <a:endParaRPr 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baseline="0" dirty="0" smtClean="0"/>
              <a:t>如有一個以上的問題，請依需要複製此投影片。</a:t>
            </a:r>
          </a:p>
          <a:p>
            <a:r>
              <a:rPr lang="zh-TW" dirty="0" smtClean="0"/>
              <a:t>本投影片和相關投影片</a:t>
            </a:r>
            <a:r>
              <a:rPr lang="zh-TW" baseline="0" dirty="0" smtClean="0"/>
              <a:t> 必要時可以移到附錄或隱藏。</a:t>
            </a:r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zh-TW" smtClean="0"/>
              <a:pPr/>
              <a:t>4</a:t>
            </a:fld>
            <a:endParaRPr 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sz="1200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dirty="0" smtClean="0"/>
              <a:t>有哪些相依性</a:t>
            </a:r>
            <a:r>
              <a:rPr lang="zh-TW" baseline="0" dirty="0" smtClean="0"/>
              <a:t> 會影響到此專案的時刻表、 成本和 </a:t>
            </a:r>
            <a:r>
              <a:rPr lang="zh-TW" baseline="0" smtClean="0"/>
              <a:t>結果?</a:t>
            </a:r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7</a:t>
            </a:fld>
            <a:endParaRPr 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altLang="zh-TW" smtClean="0"/>
              <a:pPr/>
              <a:t>8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zh-TW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/>
              <a:t>按一下以編輯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zh-TW" sz="3600" b="0" cap="none">
                <a:latin typeface="Georgia" pitchFamily="18" charset="0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zh-TW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zh-TW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zh-TW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zh-TW" sz="1800">
                <a:latin typeface="Georgia" pitchFamily="18" charset="0"/>
              </a:defRPr>
            </a:lvl2pPr>
            <a:lvl3pPr eaLnBrk="1" latinLnBrk="0" hangingPunct="1">
              <a:defRPr kumimoji="0" lang="zh-TW" sz="2000">
                <a:latin typeface="Georgia" pitchFamily="18" charset="0"/>
              </a:defRPr>
            </a:lvl3pPr>
            <a:lvl4pPr eaLnBrk="1" latinLnBrk="0" hangingPunct="1">
              <a:defRPr kumimoji="0" lang="zh-TW" sz="2000">
                <a:latin typeface="Georgia" pitchFamily="18" charset="0"/>
              </a:defRPr>
            </a:lvl4pPr>
            <a:lvl5pPr eaLnBrk="1" latinLnBrk="0" hangingPunct="1">
              <a:defRPr kumimoji="0" lang="zh-TW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zh-TW" sz="20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zh-TW" sz="2000"/>
            </a:lvl1pPr>
            <a:lvl2pPr eaLnBrk="1" latinLnBrk="0" hangingPunct="1">
              <a:defRPr kumimoji="0" lang="zh-TW" sz="1800"/>
            </a:lvl2pPr>
            <a:lvl3pPr eaLnBrk="1" latinLnBrk="0" hangingPunct="1">
              <a:defRPr kumimoji="0" lang="zh-TW" sz="1600"/>
            </a:lvl3pPr>
            <a:lvl4pPr eaLnBrk="1" latinLnBrk="0" hangingPunct="1">
              <a:defRPr kumimoji="0" lang="zh-TW" sz="1400"/>
            </a:lvl4pPr>
            <a:lvl5pPr eaLnBrk="1" latinLnBrk="0" hangingPunct="1">
              <a:defRPr kumimoji="0" lang="zh-TW" sz="14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zh-TW" sz="2800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2016/11/12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zh-TW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TW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13.xml"/><Relationship Id="rId7" Type="http://schemas.openxmlformats.org/officeDocument/2006/relationships/diagramLayout" Target="../diagrams/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Data" Target="../diagrams/data2.xml"/><Relationship Id="rId5" Type="http://schemas.openxmlformats.org/officeDocument/2006/relationships/notesSlide" Target="../notesSlides/notesSlide6.xml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3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altLang="en-US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台中市玉理慈善會</a:t>
            </a:r>
            <a:r>
              <a:rPr lang="en-US" altLang="zh-TW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~</a:t>
            </a:r>
            <a:r>
              <a:rPr lang="zh-TW" altLang="en-US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專案報告</a:t>
            </a:r>
            <a:endParaRPr lang="zh-TW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TW" altLang="en-US" dirty="0"/>
              <a:t>陳鴛鴦</a:t>
            </a:r>
            <a:endParaRPr lang="zh-TW" dirty="0"/>
          </a:p>
          <a:p>
            <a:r>
              <a:rPr lang="en-US" altLang="zh-TW" dirty="0" smtClean="0"/>
              <a:t>106/11/13</a:t>
            </a:r>
            <a:endParaRPr 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5" y="1268760"/>
            <a:ext cx="5442336" cy="2590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890804" y="5429075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急難</a:t>
            </a:r>
            <a:r>
              <a:rPr lang="zh-TW" altLang="en-US" sz="2400" dirty="0" smtClean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救助  老人關懷  喪葬</a:t>
            </a:r>
            <a:r>
              <a:rPr lang="zh-TW" altLang="en-US" sz="2400" dirty="0"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補助</a:t>
            </a:r>
            <a:endParaRPr lang="zh-TW" altLang="en-US" sz="2400" dirty="0"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79032"/>
            <a:ext cx="2654659" cy="18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zh-TW" dirty="0"/>
              <a:t>專案概觀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628800"/>
            <a:ext cx="4648200" cy="4297363"/>
          </a:xfrm>
        </p:spPr>
        <p:txBody>
          <a:bodyPr>
            <a:normAutofit/>
          </a:bodyPr>
          <a:lstStyle/>
          <a:p>
            <a:r>
              <a:rPr lang="zh-TW" dirty="0"/>
              <a:t>專案內容為何</a:t>
            </a:r>
            <a:r>
              <a:rPr lang="zh-TW" dirty="0" smtClean="0"/>
              <a:t>?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</a:t>
            </a:r>
            <a:r>
              <a:rPr lang="zh-TW" altLang="en-US" sz="1800" dirty="0" smtClean="0"/>
              <a:t>一、急難救助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 二、老人關懷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 三、喪葬補助</a:t>
            </a:r>
            <a:endParaRPr lang="zh-TW" sz="1800" dirty="0"/>
          </a:p>
          <a:p>
            <a:r>
              <a:rPr lang="zh-TW" dirty="0"/>
              <a:t>定義此專案的</a:t>
            </a:r>
            <a:r>
              <a:rPr lang="zh-TW" dirty="0" smtClean="0"/>
              <a:t>目標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sz="1800" dirty="0" smtClean="0"/>
              <a:t>因應社會景氣低靡，許多家庭或弱勢個人，臨時產生變故，影響生計而給予協助</a:t>
            </a:r>
            <a:r>
              <a:rPr lang="zh-TW" altLang="en-US" sz="1800" dirty="0"/>
              <a:t>與關懷。</a:t>
            </a:r>
            <a:endParaRPr lang="zh-TW" sz="1800" dirty="0"/>
          </a:p>
          <a:p>
            <a:r>
              <a:rPr lang="zh-TW" dirty="0"/>
              <a:t>定義此專案的</a:t>
            </a:r>
            <a:r>
              <a:rPr lang="zh-TW" dirty="0" smtClean="0"/>
              <a:t>範圍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zh-TW" altLang="en-US" sz="1800" dirty="0" smtClean="0"/>
              <a:t>以</a:t>
            </a:r>
            <a:r>
              <a:rPr lang="zh-TW" altLang="en-US" sz="1800" dirty="0"/>
              <a:t>台中市行政區域內</a:t>
            </a:r>
            <a:r>
              <a:rPr lang="zh-TW" altLang="en-US" sz="1800" dirty="0" smtClean="0"/>
              <a:t>為主協助範圍</a:t>
            </a:r>
            <a:endParaRPr lang="zh-TW" sz="1800" dirty="0"/>
          </a:p>
          <a:p>
            <a:pPr marL="0" indent="0">
              <a:buNone/>
            </a:pPr>
            <a:endParaRPr 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06" y="1268760"/>
            <a:ext cx="2942242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/>
              <a:t>目前狀態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dirty="0"/>
              <a:t>自上個里程碑以來有何進展?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由於許多個案寫信到本會請求給予協助，但本會雖有急難救助組，但未有經費給予協助，因而請求企業主給予募款，因應個案訪查後給予適當資源，為社會補足政府未做到的區塊，就是所謂的邊緣戶。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老人關懷養老部分是未來趨勢，乃社區在地老化，在生時如何活出快樂自在，了解真相宇宙，方知生命無生滅，所以不用擔心往生之負面因素。</a:t>
            </a:r>
            <a:endParaRPr lang="en-US" altLang="zh-TW" dirty="0" smtClean="0"/>
          </a:p>
          <a:p>
            <a:pPr lvl="1"/>
            <a:r>
              <a:rPr lang="zh-TW" altLang="en-US" dirty="0"/>
              <a:t>喪葬</a:t>
            </a:r>
            <a:r>
              <a:rPr lang="zh-TW" altLang="en-US" dirty="0" smtClean="0"/>
              <a:t>補助</a:t>
            </a:r>
            <a:r>
              <a:rPr lang="en-US" altLang="zh-TW" dirty="0" smtClean="0"/>
              <a:t>~</a:t>
            </a:r>
            <a:r>
              <a:rPr lang="zh-TW" altLang="en-US" dirty="0" smtClean="0"/>
              <a:t>因應低收入戶發生事故後，給予是當補助。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dirty="0" smtClean="0"/>
              <a:t>專案</a:t>
            </a:r>
            <a:r>
              <a:rPr lang="zh-TW" dirty="0"/>
              <a:t>目前超前、按照進度或延遲?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善行即沒分別是人的本性，本平台搭建是希望有緣佈施者之機緣，有多少做多少，以不免強能力以外，歡喜施捨協助弱勢為社會盡乙份心力。</a:t>
            </a:r>
            <a:endParaRPr lang="zh-TW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問題與解決方式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dirty="0"/>
              <a:t>問題</a:t>
            </a:r>
            <a:r>
              <a:rPr lang="zh-TW" dirty="0" smtClean="0"/>
              <a:t>描述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en-US" sz="1800" dirty="0" smtClean="0"/>
              <a:t>依個案請求協助時，適時給予協助。</a:t>
            </a:r>
            <a:endParaRPr lang="zh-TW" sz="1800" dirty="0"/>
          </a:p>
          <a:p>
            <a:pPr>
              <a:lnSpc>
                <a:spcPct val="150000"/>
              </a:lnSpc>
            </a:pPr>
            <a:r>
              <a:rPr lang="zh-TW" dirty="0"/>
              <a:t>如何解決</a:t>
            </a:r>
            <a:r>
              <a:rPr lang="zh-TW" dirty="0" smtClean="0"/>
              <a:t>?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en-US" sz="1800" dirty="0" smtClean="0"/>
              <a:t>有您善心人士的參與，集團體力量來協助弱勢。</a:t>
            </a:r>
            <a:endParaRPr lang="zh-TW" sz="1800" dirty="0"/>
          </a:p>
          <a:p>
            <a:pPr>
              <a:lnSpc>
                <a:spcPct val="150000"/>
              </a:lnSpc>
            </a:pPr>
            <a:r>
              <a:rPr lang="zh-TW" dirty="0"/>
              <a:t>其影響專案的範圍和程度?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募款是</a:t>
            </a:r>
            <a:r>
              <a:rPr lang="zh-TW" altLang="en-US" dirty="0" smtClean="0"/>
              <a:t>累積能量，依需求解決社會部分問題。</a:t>
            </a:r>
            <a:endParaRPr 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有多少做多少</a:t>
            </a:r>
            <a:r>
              <a:rPr lang="zh-TW" altLang="en-US" dirty="0" smtClean="0"/>
              <a:t>，感恩您企業主及善心人士的參與。</a:t>
            </a:r>
            <a:endParaRPr 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有</a:t>
            </a:r>
            <a:r>
              <a:rPr lang="zh-TW" altLang="en-US" dirty="0" smtClean="0"/>
              <a:t>您的付出，將使弱勢更加圓滿，社會更有溫暖與愛心。</a:t>
            </a:r>
            <a:endParaRPr lang="zh-TW" dirty="0"/>
          </a:p>
          <a:p>
            <a:pPr>
              <a:lnSpc>
                <a:spcPct val="150000"/>
              </a:lnSpc>
            </a:pPr>
            <a:endParaRPr lang="zh-TW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0199450"/>
              </p:ext>
            </p:extLst>
          </p:nvPr>
        </p:nvGraphicFramePr>
        <p:xfrm>
          <a:off x="323528" y="1700808"/>
          <a:ext cx="84867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贊助項目</a:t>
            </a:r>
            <a:endParaRPr lang="zh-TW" dirty="0"/>
          </a:p>
        </p:txBody>
      </p:sp>
      <p:sp>
        <p:nvSpPr>
          <p:cNvPr id="5" name="圓角矩形 4"/>
          <p:cNvSpPr/>
          <p:nvPr/>
        </p:nvSpPr>
        <p:spPr>
          <a:xfrm>
            <a:off x="3131840" y="5085184"/>
            <a:ext cx="864096" cy="4320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8842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58" y="5013958"/>
            <a:ext cx="8842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8842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1000" spd="-100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1000" spd="-100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spd="-100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3">
                                            <p:graphicEl>
                                              <a:dgm id="{D3FAEA15-74EA-44F0-B324-8062485B6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14400"/>
            <a:ext cx="5410200" cy="914400"/>
          </a:xfrm>
        </p:spPr>
        <p:txBody>
          <a:bodyPr/>
          <a:lstStyle/>
          <a:p>
            <a:r>
              <a:rPr lang="zh-TW"/>
              <a:t>展望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28800"/>
            <a:ext cx="5181600" cy="4297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人生無常、珍惜生命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老吾老以及人之老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/>
              <a:t>人身</a:t>
            </a:r>
            <a:r>
              <a:rPr lang="zh-TW" altLang="en-US" dirty="0" smtClean="0"/>
              <a:t>難得今已得、今生不渡何時度此身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dirty="0" smtClean="0"/>
              <a:t>接下來</a:t>
            </a:r>
            <a:r>
              <a:rPr lang="zh-TW" dirty="0"/>
              <a:t>的步驟是什麼</a:t>
            </a:r>
            <a:r>
              <a:rPr lang="zh-TW" dirty="0" smtClean="0"/>
              <a:t>?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   </a:t>
            </a:r>
            <a:r>
              <a:rPr lang="en-US" altLang="zh-TW" sz="1800" dirty="0" smtClean="0"/>
              <a:t>1.</a:t>
            </a:r>
            <a:r>
              <a:rPr lang="zh-TW" altLang="en-US" sz="1800" dirty="0" smtClean="0"/>
              <a:t>有</a:t>
            </a:r>
            <a:r>
              <a:rPr lang="zh-TW" altLang="en-US" sz="1800" dirty="0"/>
              <a:t>您的參與是</a:t>
            </a:r>
            <a:r>
              <a:rPr lang="zh-TW" altLang="en-US" sz="1800" dirty="0" smtClean="0"/>
              <a:t>我們的榮耀</a:t>
            </a:r>
            <a:endParaRPr lang="en-US" altLang="zh-TW" sz="18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 smtClean="0"/>
              <a:t>       </a:t>
            </a:r>
            <a:r>
              <a:rPr lang="en-US" altLang="zh-TW" sz="1800" dirty="0" smtClean="0"/>
              <a:t>2.</a:t>
            </a:r>
            <a:r>
              <a:rPr lang="zh-TW" altLang="en-US" sz="1800" dirty="0" smtClean="0"/>
              <a:t>有</a:t>
            </a:r>
            <a:r>
              <a:rPr lang="zh-TW" altLang="en-US" sz="1800" dirty="0"/>
              <a:t>您的愛心，讓社會更有</a:t>
            </a:r>
            <a:r>
              <a:rPr lang="zh-TW" altLang="en-US" sz="1800" dirty="0" smtClean="0"/>
              <a:t>溫暖</a:t>
            </a:r>
            <a:endParaRPr lang="en-US" altLang="zh-TW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800" dirty="0" smtClean="0"/>
              <a:t>       </a:t>
            </a:r>
            <a:r>
              <a:rPr lang="en-US" altLang="zh-TW" sz="1800" dirty="0" smtClean="0"/>
              <a:t>3.</a:t>
            </a:r>
            <a:r>
              <a:rPr lang="zh-TW" altLang="en-US" sz="1800" dirty="0" smtClean="0"/>
              <a:t>一</a:t>
            </a:r>
            <a:r>
              <a:rPr lang="zh-TW" altLang="en-US" sz="1800" dirty="0"/>
              <a:t>步一腳印</a:t>
            </a:r>
            <a:r>
              <a:rPr lang="zh-TW" altLang="en-US" sz="1800" dirty="0" smtClean="0"/>
              <a:t>，有心就有希望</a:t>
            </a:r>
            <a:endParaRPr lang="en-US" altLang="zh-TW" sz="1800" dirty="0" smtClean="0"/>
          </a:p>
          <a:p>
            <a:pPr>
              <a:lnSpc>
                <a:spcPct val="150000"/>
              </a:lnSpc>
            </a:pPr>
            <a:endParaRPr 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24" y="3429000"/>
            <a:ext cx="3810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dirty="0"/>
              <a:t>相依性和資源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3581544"/>
              </p:ext>
            </p:extLst>
          </p:nvPr>
        </p:nvGraphicFramePr>
        <p:xfrm>
          <a:off x="342900" y="1689100"/>
          <a:ext cx="8343900" cy="463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dirty="0"/>
              <a:t>附錄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6352583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51728"/>
            <a:ext cx="30241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79" y="2920265"/>
            <a:ext cx="33718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LJDTdCySrUB2DNXQJ7P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heme/theme1.xml><?xml version="1.0" encoding="utf-8"?>
<a:theme xmlns:a="http://schemas.openxmlformats.org/drawingml/2006/main" name="專案狀態報告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722</Words>
  <Application>Microsoft Office PowerPoint</Application>
  <PresentationFormat>如螢幕大小 (4:3)</PresentationFormat>
  <Paragraphs>83</Paragraphs>
  <Slides>8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專案狀態報告</vt:lpstr>
      <vt:lpstr>台中市玉理慈善會~專案報告</vt:lpstr>
      <vt:lpstr>專案概觀</vt:lpstr>
      <vt:lpstr>目前狀態</vt:lpstr>
      <vt:lpstr>問題與解決方式</vt:lpstr>
      <vt:lpstr>贊助項目</vt:lpstr>
      <vt:lpstr>展望</vt:lpstr>
      <vt:lpstr>相依性和資源</vt:lpstr>
      <vt:lpstr>附錄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2016-11-12T13:15:43Z</dcterms:created>
  <dcterms:modified xsi:type="dcterms:W3CDTF">2016-11-12T14:55:16Z</dcterms:modified>
</cp:coreProperties>
</file>